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7"/>
  </p:notesMasterIdLst>
  <p:sldIdLst>
    <p:sldId id="256" r:id="rId3"/>
    <p:sldId id="261" r:id="rId4"/>
    <p:sldId id="269" r:id="rId5"/>
    <p:sldId id="26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 autoAdjust="0"/>
    <p:restoredTop sz="94660"/>
  </p:normalViewPr>
  <p:slideViewPr>
    <p:cSldViewPr snapToGrid="0">
      <p:cViewPr varScale="1">
        <p:scale>
          <a:sx n="64" d="100"/>
          <a:sy n="64" d="100"/>
        </p:scale>
        <p:origin x="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Klik om de dia te verplaatsen</a:t>
            </a: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latin typeface="Arial"/>
              </a:rPr>
              <a:t>Klik om het formaat van de notities te bewerken</a:t>
            </a:r>
          </a:p>
        </p:txBody>
      </p:sp>
      <p:sp>
        <p:nvSpPr>
          <p:cNvPr id="12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&lt;koptekst&gt;</a:t>
            </a:r>
          </a:p>
        </p:txBody>
      </p:sp>
      <p:sp>
        <p:nvSpPr>
          <p:cNvPr id="127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latin typeface="Times New Roman"/>
              </a:rPr>
              <a:t>&lt;datum/tijd&gt;</a:t>
            </a:r>
          </a:p>
        </p:txBody>
      </p:sp>
      <p:sp>
        <p:nvSpPr>
          <p:cNvPr id="128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latin typeface="Times New Roman"/>
              </a:rPr>
              <a:t>&lt;voettekst&gt;</a:t>
            </a:r>
          </a:p>
        </p:txBody>
      </p:sp>
      <p:sp>
        <p:nvSpPr>
          <p:cNvPr id="129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CCDBCC03-B787-4E4A-B2E2-97AAACDB64D3}" type="slidenum">
              <a:rPr lang="en-US" sz="1400" b="0" strike="noStrike" spc="-1">
                <a:latin typeface="Times New Roman"/>
              </a:rPr>
              <a:t>‹nr.›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2800" cy="359676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3120">
              <a:lnSpc>
                <a:spcPct val="100000"/>
              </a:lnSpc>
            </a:pPr>
            <a:br/>
            <a:endParaRPr lang="en-US" sz="2000" b="0" strike="noStrike" spc="-1">
              <a:latin typeface="Arial"/>
            </a:endParaRPr>
          </a:p>
          <a:p>
            <a:pPr marL="216000" indent="-213120">
              <a:lnSpc>
                <a:spcPct val="100000"/>
              </a:lnSpc>
            </a:pPr>
            <a:br/>
            <a:endParaRPr lang="en-US" sz="2000" b="0" strike="noStrike" spc="-1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3884760" y="8685360"/>
            <a:ext cx="296820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2800" cy="35967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0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3884760" y="8685360"/>
            <a:ext cx="2968200" cy="455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1080000" y="1080000"/>
            <a:ext cx="10029600" cy="3322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080000" y="1080000"/>
            <a:ext cx="10029600" cy="3322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nl-NL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nl-NL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 rot="10800000">
            <a:off x="46220760" y="40732560"/>
            <a:ext cx="4317480" cy="4316040"/>
          </a:xfrm>
          <a:prstGeom prst="flowChartDelay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" name="CustomShape 2"/>
          <p:cNvSpPr/>
          <p:nvPr/>
        </p:nvSpPr>
        <p:spPr>
          <a:xfrm>
            <a:off x="11615760" y="1871640"/>
            <a:ext cx="572760" cy="43160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Afbeelding 9"/>
          <p:cNvPicPr/>
          <p:nvPr/>
        </p:nvPicPr>
        <p:blipFill>
          <a:blip r:embed="rId14"/>
          <a:stretch/>
        </p:blipFill>
        <p:spPr>
          <a:xfrm>
            <a:off x="6172200" y="4323240"/>
            <a:ext cx="2631240" cy="2524320"/>
          </a:xfrm>
          <a:prstGeom prst="rect">
            <a:avLst/>
          </a:prstGeom>
          <a:ln>
            <a:noFill/>
          </a:ln>
        </p:spPr>
      </p:pic>
      <p:pic>
        <p:nvPicPr>
          <p:cNvPr id="3" name="Afbeelding 12"/>
          <p:cNvPicPr/>
          <p:nvPr/>
        </p:nvPicPr>
        <p:blipFill>
          <a:blip r:embed="rId15"/>
          <a:srcRect l="12050" t="21643" r="45372" b="22005"/>
          <a:stretch/>
        </p:blipFill>
        <p:spPr>
          <a:xfrm>
            <a:off x="516960" y="378720"/>
            <a:ext cx="1483200" cy="1121400"/>
          </a:xfrm>
          <a:prstGeom prst="rect">
            <a:avLst/>
          </a:prstGeom>
          <a:ln>
            <a:noFill/>
          </a:ln>
        </p:spPr>
      </p:pic>
      <p:sp>
        <p:nvSpPr>
          <p:cNvPr id="4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Klik om de opmaak van de titeltekst te bewerken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Tweede overzichtsniveau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Derde overzichtsniveau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Vierde overzichtsniveau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Vijfde overzichtsniveau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Zesde overzichtsniveau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Zevende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-7200" y="6415920"/>
            <a:ext cx="2688480" cy="445680"/>
          </a:xfrm>
          <a:custGeom>
            <a:avLst/>
            <a:gdLst/>
            <a:ahLst/>
            <a:cxnLst/>
            <a:rect l="l" t="t" r="r" b="b"/>
            <a:pathLst>
              <a:path w="12672" h="2116">
                <a:moveTo>
                  <a:pt x="12672" y="2116"/>
                </a:moveTo>
                <a:lnTo>
                  <a:pt x="12672" y="2116"/>
                </a:lnTo>
                <a:lnTo>
                  <a:pt x="0" y="2116"/>
                </a:lnTo>
                <a:lnTo>
                  <a:pt x="0" y="0"/>
                </a:lnTo>
                <a:lnTo>
                  <a:pt x="10556" y="0"/>
                </a:lnTo>
                <a:lnTo>
                  <a:pt x="10611" y="0"/>
                </a:lnTo>
                <a:lnTo>
                  <a:pt x="10665" y="3"/>
                </a:lnTo>
                <a:lnTo>
                  <a:pt x="10720" y="6"/>
                </a:lnTo>
                <a:lnTo>
                  <a:pt x="10773" y="11"/>
                </a:lnTo>
                <a:lnTo>
                  <a:pt x="10825" y="17"/>
                </a:lnTo>
                <a:lnTo>
                  <a:pt x="10878" y="25"/>
                </a:lnTo>
                <a:lnTo>
                  <a:pt x="10931" y="33"/>
                </a:lnTo>
                <a:lnTo>
                  <a:pt x="10983" y="44"/>
                </a:lnTo>
                <a:lnTo>
                  <a:pt x="11034" y="54"/>
                </a:lnTo>
                <a:lnTo>
                  <a:pt x="11085" y="67"/>
                </a:lnTo>
                <a:lnTo>
                  <a:pt x="11135" y="81"/>
                </a:lnTo>
                <a:lnTo>
                  <a:pt x="11185" y="95"/>
                </a:lnTo>
                <a:lnTo>
                  <a:pt x="11235" y="110"/>
                </a:lnTo>
                <a:lnTo>
                  <a:pt x="11284" y="129"/>
                </a:lnTo>
                <a:lnTo>
                  <a:pt x="11333" y="146"/>
                </a:lnTo>
                <a:lnTo>
                  <a:pt x="11379" y="166"/>
                </a:lnTo>
                <a:lnTo>
                  <a:pt x="11428" y="187"/>
                </a:lnTo>
                <a:lnTo>
                  <a:pt x="11474" y="208"/>
                </a:lnTo>
                <a:lnTo>
                  <a:pt x="11519" y="232"/>
                </a:lnTo>
                <a:lnTo>
                  <a:pt x="11564" y="255"/>
                </a:lnTo>
                <a:lnTo>
                  <a:pt x="11610" y="280"/>
                </a:lnTo>
                <a:lnTo>
                  <a:pt x="11653" y="307"/>
                </a:lnTo>
                <a:lnTo>
                  <a:pt x="11697" y="333"/>
                </a:lnTo>
                <a:lnTo>
                  <a:pt x="11739" y="361"/>
                </a:lnTo>
                <a:lnTo>
                  <a:pt x="11781" y="391"/>
                </a:lnTo>
                <a:lnTo>
                  <a:pt x="11823" y="420"/>
                </a:lnTo>
                <a:lnTo>
                  <a:pt x="11863" y="451"/>
                </a:lnTo>
                <a:lnTo>
                  <a:pt x="11902" y="484"/>
                </a:lnTo>
                <a:lnTo>
                  <a:pt x="11941" y="517"/>
                </a:lnTo>
                <a:lnTo>
                  <a:pt x="11980" y="549"/>
                </a:lnTo>
                <a:lnTo>
                  <a:pt x="12016" y="585"/>
                </a:lnTo>
                <a:lnTo>
                  <a:pt x="12053" y="619"/>
                </a:lnTo>
                <a:lnTo>
                  <a:pt x="12089" y="657"/>
                </a:lnTo>
                <a:lnTo>
                  <a:pt x="12123" y="694"/>
                </a:lnTo>
                <a:lnTo>
                  <a:pt x="12157" y="731"/>
                </a:lnTo>
                <a:lnTo>
                  <a:pt x="12190" y="770"/>
                </a:lnTo>
                <a:lnTo>
                  <a:pt x="12221" y="809"/>
                </a:lnTo>
                <a:lnTo>
                  <a:pt x="12252" y="850"/>
                </a:lnTo>
                <a:lnTo>
                  <a:pt x="12282" y="892"/>
                </a:lnTo>
                <a:lnTo>
                  <a:pt x="12311" y="934"/>
                </a:lnTo>
                <a:lnTo>
                  <a:pt x="12339" y="976"/>
                </a:lnTo>
                <a:lnTo>
                  <a:pt x="12366" y="1019"/>
                </a:lnTo>
                <a:lnTo>
                  <a:pt x="12392" y="1063"/>
                </a:lnTo>
                <a:lnTo>
                  <a:pt x="12417" y="1108"/>
                </a:lnTo>
                <a:lnTo>
                  <a:pt x="12440" y="1153"/>
                </a:lnTo>
                <a:lnTo>
                  <a:pt x="12464" y="1200"/>
                </a:lnTo>
                <a:lnTo>
                  <a:pt x="12485" y="1245"/>
                </a:lnTo>
                <a:lnTo>
                  <a:pt x="12506" y="1293"/>
                </a:lnTo>
                <a:lnTo>
                  <a:pt x="12526" y="1341"/>
                </a:lnTo>
                <a:lnTo>
                  <a:pt x="12544" y="1389"/>
                </a:lnTo>
                <a:lnTo>
                  <a:pt x="12562" y="1438"/>
                </a:lnTo>
                <a:lnTo>
                  <a:pt x="12577" y="1487"/>
                </a:lnTo>
                <a:lnTo>
                  <a:pt x="12593" y="1537"/>
                </a:lnTo>
                <a:lnTo>
                  <a:pt x="12605" y="1587"/>
                </a:lnTo>
                <a:lnTo>
                  <a:pt x="12618" y="1638"/>
                </a:lnTo>
                <a:lnTo>
                  <a:pt x="12630" y="1690"/>
                </a:lnTo>
                <a:lnTo>
                  <a:pt x="12639" y="1741"/>
                </a:lnTo>
                <a:lnTo>
                  <a:pt x="12649" y="1794"/>
                </a:lnTo>
                <a:lnTo>
                  <a:pt x="12655" y="1847"/>
                </a:lnTo>
                <a:lnTo>
                  <a:pt x="12661" y="1900"/>
                </a:lnTo>
                <a:lnTo>
                  <a:pt x="12666" y="1954"/>
                </a:lnTo>
                <a:lnTo>
                  <a:pt x="12669" y="2007"/>
                </a:lnTo>
                <a:lnTo>
                  <a:pt x="12672" y="2062"/>
                </a:lnTo>
                <a:lnTo>
                  <a:pt x="12672" y="2116"/>
                </a:lnTo>
                <a:close/>
              </a:path>
            </a:pathLst>
          </a:custGeom>
          <a:solidFill>
            <a:srgbClr val="F07E2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4" name="CustomShape 2"/>
          <p:cNvSpPr/>
          <p:nvPr/>
        </p:nvSpPr>
        <p:spPr>
          <a:xfrm>
            <a:off x="2250360" y="6415920"/>
            <a:ext cx="2688480" cy="445680"/>
          </a:xfrm>
          <a:custGeom>
            <a:avLst/>
            <a:gdLst/>
            <a:ahLst/>
            <a:cxnLst/>
            <a:rect l="l" t="t" r="r" b="b"/>
            <a:pathLst>
              <a:path w="12672" h="2116">
                <a:moveTo>
                  <a:pt x="12672" y="2116"/>
                </a:moveTo>
                <a:lnTo>
                  <a:pt x="12672" y="2116"/>
                </a:lnTo>
                <a:lnTo>
                  <a:pt x="0" y="2116"/>
                </a:lnTo>
                <a:lnTo>
                  <a:pt x="0" y="0"/>
                </a:lnTo>
                <a:lnTo>
                  <a:pt x="10556" y="0"/>
                </a:lnTo>
                <a:lnTo>
                  <a:pt x="10611" y="0"/>
                </a:lnTo>
                <a:lnTo>
                  <a:pt x="10665" y="3"/>
                </a:lnTo>
                <a:lnTo>
                  <a:pt x="10720" y="6"/>
                </a:lnTo>
                <a:lnTo>
                  <a:pt x="10773" y="11"/>
                </a:lnTo>
                <a:lnTo>
                  <a:pt x="10825" y="17"/>
                </a:lnTo>
                <a:lnTo>
                  <a:pt x="10878" y="25"/>
                </a:lnTo>
                <a:lnTo>
                  <a:pt x="10931" y="33"/>
                </a:lnTo>
                <a:lnTo>
                  <a:pt x="10983" y="44"/>
                </a:lnTo>
                <a:lnTo>
                  <a:pt x="11034" y="54"/>
                </a:lnTo>
                <a:lnTo>
                  <a:pt x="11085" y="67"/>
                </a:lnTo>
                <a:lnTo>
                  <a:pt x="11135" y="81"/>
                </a:lnTo>
                <a:lnTo>
                  <a:pt x="11185" y="95"/>
                </a:lnTo>
                <a:lnTo>
                  <a:pt x="11235" y="110"/>
                </a:lnTo>
                <a:lnTo>
                  <a:pt x="11284" y="129"/>
                </a:lnTo>
                <a:lnTo>
                  <a:pt x="11333" y="146"/>
                </a:lnTo>
                <a:lnTo>
                  <a:pt x="11379" y="166"/>
                </a:lnTo>
                <a:lnTo>
                  <a:pt x="11428" y="187"/>
                </a:lnTo>
                <a:lnTo>
                  <a:pt x="11474" y="208"/>
                </a:lnTo>
                <a:lnTo>
                  <a:pt x="11519" y="232"/>
                </a:lnTo>
                <a:lnTo>
                  <a:pt x="11564" y="255"/>
                </a:lnTo>
                <a:lnTo>
                  <a:pt x="11610" y="280"/>
                </a:lnTo>
                <a:lnTo>
                  <a:pt x="11653" y="307"/>
                </a:lnTo>
                <a:lnTo>
                  <a:pt x="11697" y="333"/>
                </a:lnTo>
                <a:lnTo>
                  <a:pt x="11739" y="361"/>
                </a:lnTo>
                <a:lnTo>
                  <a:pt x="11781" y="391"/>
                </a:lnTo>
                <a:lnTo>
                  <a:pt x="11823" y="420"/>
                </a:lnTo>
                <a:lnTo>
                  <a:pt x="11863" y="451"/>
                </a:lnTo>
                <a:lnTo>
                  <a:pt x="11902" y="484"/>
                </a:lnTo>
                <a:lnTo>
                  <a:pt x="11941" y="517"/>
                </a:lnTo>
                <a:lnTo>
                  <a:pt x="11980" y="549"/>
                </a:lnTo>
                <a:lnTo>
                  <a:pt x="12016" y="585"/>
                </a:lnTo>
                <a:lnTo>
                  <a:pt x="12053" y="619"/>
                </a:lnTo>
                <a:lnTo>
                  <a:pt x="12089" y="657"/>
                </a:lnTo>
                <a:lnTo>
                  <a:pt x="12123" y="694"/>
                </a:lnTo>
                <a:lnTo>
                  <a:pt x="12157" y="731"/>
                </a:lnTo>
                <a:lnTo>
                  <a:pt x="12190" y="770"/>
                </a:lnTo>
                <a:lnTo>
                  <a:pt x="12221" y="809"/>
                </a:lnTo>
                <a:lnTo>
                  <a:pt x="12252" y="850"/>
                </a:lnTo>
                <a:lnTo>
                  <a:pt x="12282" y="892"/>
                </a:lnTo>
                <a:lnTo>
                  <a:pt x="12311" y="934"/>
                </a:lnTo>
                <a:lnTo>
                  <a:pt x="12339" y="976"/>
                </a:lnTo>
                <a:lnTo>
                  <a:pt x="12366" y="1019"/>
                </a:lnTo>
                <a:lnTo>
                  <a:pt x="12392" y="1063"/>
                </a:lnTo>
                <a:lnTo>
                  <a:pt x="12417" y="1108"/>
                </a:lnTo>
                <a:lnTo>
                  <a:pt x="12440" y="1153"/>
                </a:lnTo>
                <a:lnTo>
                  <a:pt x="12464" y="1200"/>
                </a:lnTo>
                <a:lnTo>
                  <a:pt x="12485" y="1245"/>
                </a:lnTo>
                <a:lnTo>
                  <a:pt x="12506" y="1293"/>
                </a:lnTo>
                <a:lnTo>
                  <a:pt x="12526" y="1341"/>
                </a:lnTo>
                <a:lnTo>
                  <a:pt x="12544" y="1389"/>
                </a:lnTo>
                <a:lnTo>
                  <a:pt x="12562" y="1438"/>
                </a:lnTo>
                <a:lnTo>
                  <a:pt x="12577" y="1487"/>
                </a:lnTo>
                <a:lnTo>
                  <a:pt x="12593" y="1537"/>
                </a:lnTo>
                <a:lnTo>
                  <a:pt x="12605" y="1587"/>
                </a:lnTo>
                <a:lnTo>
                  <a:pt x="12618" y="1638"/>
                </a:lnTo>
                <a:lnTo>
                  <a:pt x="12630" y="1690"/>
                </a:lnTo>
                <a:lnTo>
                  <a:pt x="12639" y="1741"/>
                </a:lnTo>
                <a:lnTo>
                  <a:pt x="12649" y="1794"/>
                </a:lnTo>
                <a:lnTo>
                  <a:pt x="12655" y="1847"/>
                </a:lnTo>
                <a:lnTo>
                  <a:pt x="12661" y="1900"/>
                </a:lnTo>
                <a:lnTo>
                  <a:pt x="12666" y="1954"/>
                </a:lnTo>
                <a:lnTo>
                  <a:pt x="12669" y="2007"/>
                </a:lnTo>
                <a:lnTo>
                  <a:pt x="12672" y="2062"/>
                </a:lnTo>
                <a:lnTo>
                  <a:pt x="12672" y="2116"/>
                </a:lnTo>
                <a:close/>
              </a:path>
            </a:pathLst>
          </a:custGeom>
          <a:solidFill>
            <a:srgbClr val="F07E2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5" name="Afbeelding 2"/>
          <p:cNvPicPr/>
          <p:nvPr/>
        </p:nvPicPr>
        <p:blipFill>
          <a:blip r:embed="rId14"/>
          <a:srcRect l="12811" t="21643" r="45372" b="22005"/>
          <a:stretch/>
        </p:blipFill>
        <p:spPr>
          <a:xfrm>
            <a:off x="756720" y="246600"/>
            <a:ext cx="933840" cy="718920"/>
          </a:xfrm>
          <a:prstGeom prst="rect">
            <a:avLst/>
          </a:prstGeom>
          <a:ln>
            <a:noFill/>
          </a:ln>
        </p:spPr>
      </p:pic>
      <p:sp>
        <p:nvSpPr>
          <p:cNvPr id="86" name="PlaceHolder 3"/>
          <p:cNvSpPr>
            <a:spLocks noGrp="1"/>
          </p:cNvSpPr>
          <p:nvPr>
            <p:ph type="title"/>
          </p:nvPr>
        </p:nvSpPr>
        <p:spPr>
          <a:xfrm>
            <a:off x="1080000" y="1080000"/>
            <a:ext cx="10029600" cy="7164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nl-NL" sz="4400" b="0" strike="noStrike" spc="-1">
                <a:solidFill>
                  <a:srgbClr val="000000"/>
                </a:solidFill>
                <a:latin typeface="Arial"/>
              </a:rPr>
              <a:t>Klik om de opmaak van de titeltekst te bewerken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800" b="0" strike="noStrike" spc="-1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Tweede overzichtsniveau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Derde overzichtsniveau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nl-NL" sz="1800" b="0" strike="noStrike" spc="-1">
                <a:solidFill>
                  <a:srgbClr val="000000"/>
                </a:solidFill>
                <a:latin typeface="Arial"/>
              </a:rPr>
              <a:t>Vierde overzichtsniveau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Vijfde overzichtsniveau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Zesde overzichtsniveau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nl-NL" sz="2000" b="0" strike="noStrike" spc="-1">
                <a:solidFill>
                  <a:srgbClr val="000000"/>
                </a:solidFill>
                <a:latin typeface="Arial"/>
              </a:rPr>
              <a:t>Zevende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704160" y="2169360"/>
            <a:ext cx="7612560" cy="179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Vernieuwing GEMMA  </a:t>
            </a:r>
            <a:br/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Digitaal informatie- en archiefbeheer</a:t>
            </a:r>
            <a:br/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Duurzame toegankelijkheid </a:t>
            </a:r>
            <a:br/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Archivering by design </a:t>
            </a:r>
            <a:br/>
            <a:br/>
            <a:br/>
            <a:br/>
            <a:endParaRPr lang="en-US" sz="2000" b="0" strike="noStrike" spc="-1">
              <a:latin typeface="Arial"/>
            </a:endParaRPr>
          </a:p>
        </p:txBody>
      </p:sp>
      <p:sp>
        <p:nvSpPr>
          <p:cNvPr id="131" name="CustomShape 2"/>
          <p:cNvSpPr/>
          <p:nvPr/>
        </p:nvSpPr>
        <p:spPr>
          <a:xfrm>
            <a:off x="563400" y="5949360"/>
            <a:ext cx="7894080" cy="54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9880" tIns="60120" rIns="119880" bIns="60120"/>
          <a:lstStyle/>
          <a:p>
            <a:pPr marL="1080">
              <a:lnSpc>
                <a:spcPct val="100000"/>
              </a:lnSpc>
            </a:pPr>
            <a:r>
              <a:rPr lang="en-US" sz="1200" b="1" strike="noStrike" spc="-1">
                <a:solidFill>
                  <a:srgbClr val="00A9F3"/>
                </a:solidFill>
                <a:latin typeface="Arial"/>
                <a:ea typeface="ＭＳ Ｐゴシック"/>
              </a:rPr>
              <a:t>Jan Koers </a:t>
            </a:r>
            <a:endParaRPr lang="en-US" sz="1200" b="0" strike="noStrike" spc="-1">
              <a:latin typeface="Arial"/>
            </a:endParaRPr>
          </a:p>
          <a:p>
            <a:pPr marL="1080">
              <a:lnSpc>
                <a:spcPct val="100000"/>
              </a:lnSpc>
            </a:pPr>
            <a:r>
              <a:rPr lang="en-US" sz="1200" b="1" strike="noStrike" spc="-1">
                <a:solidFill>
                  <a:srgbClr val="00A9F3"/>
                </a:solidFill>
                <a:latin typeface="Arial"/>
                <a:ea typeface="ＭＳ Ｐゴシック"/>
              </a:rPr>
              <a:t>  </a:t>
            </a:r>
            <a:endParaRPr lang="en-US" sz="1200" b="0" strike="noStrike" spc="-1">
              <a:latin typeface="Arial"/>
            </a:endParaRPr>
          </a:p>
          <a:p>
            <a:pPr marL="1080">
              <a:lnSpc>
                <a:spcPct val="100000"/>
              </a:lnSpc>
            </a:pPr>
            <a:endParaRPr lang="en-US" sz="1200" b="0" strike="noStrike" spc="-1">
              <a:latin typeface="Arial"/>
            </a:endParaRPr>
          </a:p>
          <a:p>
            <a:pPr marL="1080">
              <a:lnSpc>
                <a:spcPct val="100000"/>
              </a:lnSpc>
            </a:pP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DA8B3BF-6A77-490C-AD0F-DAB3CB8A4A49}"/>
              </a:ext>
            </a:extLst>
          </p:cNvPr>
          <p:cNvSpPr/>
          <p:nvPr/>
        </p:nvSpPr>
        <p:spPr>
          <a:xfrm>
            <a:off x="1808921" y="1162878"/>
            <a:ext cx="8348869" cy="506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/>
              <a:t>Interactielaag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EBA1DD5-804D-408A-BF52-346280740640}"/>
              </a:ext>
            </a:extLst>
          </p:cNvPr>
          <p:cNvSpPr/>
          <p:nvPr/>
        </p:nvSpPr>
        <p:spPr>
          <a:xfrm>
            <a:off x="1808921" y="2734913"/>
            <a:ext cx="8348869" cy="506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NLX= </a:t>
            </a:r>
            <a:r>
              <a:rPr lang="nl-NL" dirty="0" err="1"/>
              <a:t>logging</a:t>
            </a:r>
            <a:r>
              <a:rPr lang="nl-NL" dirty="0"/>
              <a:t> &amp; toegang</a:t>
            </a:r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EA0B70DB-1DC0-488A-BD77-B5FCED152A47}"/>
              </a:ext>
            </a:extLst>
          </p:cNvPr>
          <p:cNvSpPr/>
          <p:nvPr/>
        </p:nvSpPr>
        <p:spPr>
          <a:xfrm>
            <a:off x="1808921" y="1789869"/>
            <a:ext cx="8348870" cy="82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0F47F44-C6A8-414F-A38D-5DC581F69BE8}"/>
              </a:ext>
            </a:extLst>
          </p:cNvPr>
          <p:cNvSpPr/>
          <p:nvPr/>
        </p:nvSpPr>
        <p:spPr>
          <a:xfrm>
            <a:off x="1808921" y="4306948"/>
            <a:ext cx="8348869" cy="1085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5B802145-0057-429D-B237-E2C5C1F2C146}"/>
              </a:ext>
            </a:extLst>
          </p:cNvPr>
          <p:cNvSpPr/>
          <p:nvPr/>
        </p:nvSpPr>
        <p:spPr>
          <a:xfrm>
            <a:off x="1808921" y="3361904"/>
            <a:ext cx="8348869" cy="82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B5A5DFEC-2C8A-4C74-A3AD-70C6F23F21B7}"/>
              </a:ext>
            </a:extLst>
          </p:cNvPr>
          <p:cNvSpPr/>
          <p:nvPr/>
        </p:nvSpPr>
        <p:spPr>
          <a:xfrm>
            <a:off x="1958008" y="1889260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 err="1"/>
              <a:t>Creer</a:t>
            </a:r>
            <a:r>
              <a:rPr lang="nl-NL" sz="900" dirty="0"/>
              <a:t> informatieobject met metadata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DD3A8C24-F9B6-417F-A4F5-0FCCE1CED451}"/>
              </a:ext>
            </a:extLst>
          </p:cNvPr>
          <p:cNvSpPr/>
          <p:nvPr/>
        </p:nvSpPr>
        <p:spPr>
          <a:xfrm>
            <a:off x="3578086" y="1895056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Update informatieobject met metadata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FA06CA98-8F63-455C-B1FF-3EFAFF023993}"/>
              </a:ext>
            </a:extLst>
          </p:cNvPr>
          <p:cNvSpPr/>
          <p:nvPr/>
        </p:nvSpPr>
        <p:spPr>
          <a:xfrm>
            <a:off x="5247858" y="1912036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Bevriezen informatieobject </a:t>
            </a:r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1FECCB00-AB84-48E6-87D9-974B825E5EB2}"/>
              </a:ext>
            </a:extLst>
          </p:cNvPr>
          <p:cNvSpPr/>
          <p:nvPr/>
        </p:nvSpPr>
        <p:spPr>
          <a:xfrm>
            <a:off x="6867936" y="1912035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Vernietigen</a:t>
            </a:r>
          </a:p>
          <a:p>
            <a:pPr algn="ctr"/>
            <a:endParaRPr lang="nl-NL" sz="900" dirty="0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F854BCF7-794F-4DA2-94C6-A60A7820F13C}"/>
              </a:ext>
            </a:extLst>
          </p:cNvPr>
          <p:cNvSpPr/>
          <p:nvPr/>
        </p:nvSpPr>
        <p:spPr>
          <a:xfrm>
            <a:off x="8488014" y="1895469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Publiceren</a:t>
            </a: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C8591423-4C05-43C2-BB77-0B7530BB2449}"/>
              </a:ext>
            </a:extLst>
          </p:cNvPr>
          <p:cNvSpPr/>
          <p:nvPr/>
        </p:nvSpPr>
        <p:spPr>
          <a:xfrm>
            <a:off x="1958008" y="3429000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 err="1"/>
              <a:t>Creer</a:t>
            </a:r>
            <a:r>
              <a:rPr lang="nl-NL" sz="900" dirty="0"/>
              <a:t> informatieobject met metadata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BF4859B5-E847-43D0-9147-AF78838E62AD}"/>
              </a:ext>
            </a:extLst>
          </p:cNvPr>
          <p:cNvSpPr/>
          <p:nvPr/>
        </p:nvSpPr>
        <p:spPr>
          <a:xfrm>
            <a:off x="3578086" y="3434796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Update informatieobject met metadata</a:t>
            </a:r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5744CDBC-8671-4D64-812A-39DF9D9828EB}"/>
              </a:ext>
            </a:extLst>
          </p:cNvPr>
          <p:cNvSpPr/>
          <p:nvPr/>
        </p:nvSpPr>
        <p:spPr>
          <a:xfrm>
            <a:off x="5247858" y="3451776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Bevriezen informatieobject </a:t>
            </a:r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3815E99F-180E-482F-884A-4F213A39501D}"/>
              </a:ext>
            </a:extLst>
          </p:cNvPr>
          <p:cNvSpPr/>
          <p:nvPr/>
        </p:nvSpPr>
        <p:spPr>
          <a:xfrm>
            <a:off x="6867936" y="3451775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Vernietigen</a:t>
            </a:r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2327A80F-C4BF-45B9-9FC1-7FADF1A4C161}"/>
              </a:ext>
            </a:extLst>
          </p:cNvPr>
          <p:cNvSpPr/>
          <p:nvPr/>
        </p:nvSpPr>
        <p:spPr>
          <a:xfrm>
            <a:off x="8488014" y="3435209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Publiceren</a:t>
            </a:r>
          </a:p>
        </p:txBody>
      </p:sp>
      <p:sp>
        <p:nvSpPr>
          <p:cNvPr id="4" name="Cilinder 3">
            <a:extLst>
              <a:ext uri="{FF2B5EF4-FFF2-40B4-BE49-F238E27FC236}">
                <a16:creationId xmlns:a16="http://schemas.microsoft.com/office/drawing/2014/main" id="{E61EF676-3353-45CE-A3CC-AC177A2ABE44}"/>
              </a:ext>
            </a:extLst>
          </p:cNvPr>
          <p:cNvSpPr/>
          <p:nvPr/>
        </p:nvSpPr>
        <p:spPr>
          <a:xfrm>
            <a:off x="2136912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Registratie 1</a:t>
            </a:r>
          </a:p>
          <a:p>
            <a:pPr algn="ctr"/>
            <a:r>
              <a:rPr lang="nl-NL" sz="900" dirty="0"/>
              <a:t>(</a:t>
            </a:r>
            <a:r>
              <a:rPr lang="nl-NL" sz="900" dirty="0" err="1"/>
              <a:t>geg</a:t>
            </a:r>
            <a:r>
              <a:rPr lang="nl-NL" sz="900" dirty="0"/>
              <a:t> + </a:t>
            </a:r>
            <a:r>
              <a:rPr lang="nl-NL" sz="900" dirty="0" err="1"/>
              <a:t>doc</a:t>
            </a:r>
            <a:r>
              <a:rPr lang="nl-NL" sz="900" dirty="0"/>
              <a:t>)</a:t>
            </a:r>
          </a:p>
        </p:txBody>
      </p:sp>
      <p:sp>
        <p:nvSpPr>
          <p:cNvPr id="25" name="Cilinder 24">
            <a:extLst>
              <a:ext uri="{FF2B5EF4-FFF2-40B4-BE49-F238E27FC236}">
                <a16:creationId xmlns:a16="http://schemas.microsoft.com/office/drawing/2014/main" id="{C67FA299-A36A-45F9-A7C7-3CD66A2D68E7}"/>
              </a:ext>
            </a:extLst>
          </p:cNvPr>
          <p:cNvSpPr/>
          <p:nvPr/>
        </p:nvSpPr>
        <p:spPr>
          <a:xfrm>
            <a:off x="3756990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900" dirty="0"/>
          </a:p>
          <a:p>
            <a:pPr algn="ctr"/>
            <a:r>
              <a:rPr lang="nl-NL" sz="900" dirty="0"/>
              <a:t>Registratie 2</a:t>
            </a:r>
          </a:p>
          <a:p>
            <a:pPr algn="ctr"/>
            <a:r>
              <a:rPr lang="nl-NL" sz="900" dirty="0"/>
              <a:t>(</a:t>
            </a:r>
            <a:r>
              <a:rPr lang="nl-NL" sz="900" dirty="0" err="1"/>
              <a:t>geg</a:t>
            </a:r>
            <a:r>
              <a:rPr lang="nl-NL" sz="900" dirty="0"/>
              <a:t> en/of </a:t>
            </a:r>
            <a:r>
              <a:rPr lang="nl-NL" sz="900" dirty="0" err="1"/>
              <a:t>doc</a:t>
            </a:r>
            <a:r>
              <a:rPr lang="nl-NL" sz="900" dirty="0"/>
              <a:t>)</a:t>
            </a:r>
          </a:p>
          <a:p>
            <a:pPr algn="ctr"/>
            <a:endParaRPr lang="nl-NL" sz="9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403503D-98B4-4691-AB43-DEB1762F3065}"/>
              </a:ext>
            </a:extLst>
          </p:cNvPr>
          <p:cNvSpPr txBox="1"/>
          <p:nvPr/>
        </p:nvSpPr>
        <p:spPr>
          <a:xfrm>
            <a:off x="139144" y="2017676"/>
            <a:ext cx="166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Businessrules</a:t>
            </a:r>
            <a:endParaRPr lang="nl-NL" dirty="0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724BF403-8068-4C44-9B26-592FCA8B9545}"/>
              </a:ext>
            </a:extLst>
          </p:cNvPr>
          <p:cNvSpPr txBox="1"/>
          <p:nvPr/>
        </p:nvSpPr>
        <p:spPr>
          <a:xfrm>
            <a:off x="163991" y="3589712"/>
            <a:ext cx="166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Services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CC63A42-10C6-4620-83A2-D8C4F95E2D7F}"/>
              </a:ext>
            </a:extLst>
          </p:cNvPr>
          <p:cNvSpPr txBox="1"/>
          <p:nvPr/>
        </p:nvSpPr>
        <p:spPr>
          <a:xfrm>
            <a:off x="188839" y="4664795"/>
            <a:ext cx="16697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Datalaag</a:t>
            </a:r>
            <a:endParaRPr lang="nl-NL" dirty="0"/>
          </a:p>
          <a:p>
            <a:r>
              <a:rPr lang="nl-NL" sz="900" dirty="0"/>
              <a:t>informatieobjecten</a:t>
            </a:r>
          </a:p>
        </p:txBody>
      </p:sp>
      <p:sp>
        <p:nvSpPr>
          <p:cNvPr id="6" name="Pijl: gekromd omhoog 5">
            <a:extLst>
              <a:ext uri="{FF2B5EF4-FFF2-40B4-BE49-F238E27FC236}">
                <a16:creationId xmlns:a16="http://schemas.microsoft.com/office/drawing/2014/main" id="{A5307585-F730-4213-93FB-2EB85F77DB0A}"/>
              </a:ext>
            </a:extLst>
          </p:cNvPr>
          <p:cNvSpPr/>
          <p:nvPr/>
        </p:nvSpPr>
        <p:spPr>
          <a:xfrm>
            <a:off x="2405270" y="5391974"/>
            <a:ext cx="566530" cy="3031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4" name="Pijl: gekromd omhoog 33">
            <a:extLst>
              <a:ext uri="{FF2B5EF4-FFF2-40B4-BE49-F238E27FC236}">
                <a16:creationId xmlns:a16="http://schemas.microsoft.com/office/drawing/2014/main" id="{909A74C4-6119-4875-A590-E32D04B8B3CC}"/>
              </a:ext>
            </a:extLst>
          </p:cNvPr>
          <p:cNvSpPr/>
          <p:nvPr/>
        </p:nvSpPr>
        <p:spPr>
          <a:xfrm>
            <a:off x="3995535" y="5391974"/>
            <a:ext cx="566530" cy="3031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530F4675-151F-4896-93D9-770D7A51155F}"/>
              </a:ext>
            </a:extLst>
          </p:cNvPr>
          <p:cNvSpPr txBox="1"/>
          <p:nvPr/>
        </p:nvSpPr>
        <p:spPr>
          <a:xfrm>
            <a:off x="2156789" y="5864493"/>
            <a:ext cx="9243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Preserveren </a:t>
            </a:r>
          </a:p>
          <a:p>
            <a:r>
              <a:rPr lang="nl-NL" sz="900" dirty="0"/>
              <a:t>op basis van </a:t>
            </a:r>
          </a:p>
          <a:p>
            <a:r>
              <a:rPr lang="nl-NL" sz="900" dirty="0"/>
              <a:t>conversie</a:t>
            </a: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415EE6FD-4DA5-4C0F-A6D6-3C9D49914D92}"/>
              </a:ext>
            </a:extLst>
          </p:cNvPr>
          <p:cNvSpPr txBox="1"/>
          <p:nvPr/>
        </p:nvSpPr>
        <p:spPr>
          <a:xfrm>
            <a:off x="3756990" y="5864493"/>
            <a:ext cx="92434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Preserveren </a:t>
            </a:r>
          </a:p>
          <a:p>
            <a:r>
              <a:rPr lang="nl-NL" sz="900" dirty="0"/>
              <a:t>op basis van </a:t>
            </a:r>
          </a:p>
          <a:p>
            <a:r>
              <a:rPr lang="nl-NL" sz="900" dirty="0"/>
              <a:t>conversie</a:t>
            </a:r>
          </a:p>
        </p:txBody>
      </p:sp>
      <p:sp>
        <p:nvSpPr>
          <p:cNvPr id="43" name="CustomShape 1">
            <a:extLst>
              <a:ext uri="{FF2B5EF4-FFF2-40B4-BE49-F238E27FC236}">
                <a16:creationId xmlns:a16="http://schemas.microsoft.com/office/drawing/2014/main" id="{457DEED4-5FD1-448F-9772-5132C4809093}"/>
              </a:ext>
            </a:extLst>
          </p:cNvPr>
          <p:cNvSpPr/>
          <p:nvPr/>
        </p:nvSpPr>
        <p:spPr>
          <a:xfrm>
            <a:off x="2560319" y="402840"/>
            <a:ext cx="8611263" cy="78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9880" tIns="60120" rIns="119880" bIns="60120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Nieuwe</a:t>
            </a:r>
            <a:r>
              <a:rPr lang="en-US" sz="2800" b="1" strike="noStrike" spc="-1" dirty="0">
                <a:solidFill>
                  <a:srgbClr val="00A9F3"/>
                </a:solidFill>
                <a:latin typeface="Arial"/>
                <a:ea typeface="ＭＳ Ｐゴシック"/>
              </a:rPr>
              <a:t> </a:t>
            </a: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architectuur</a:t>
            </a:r>
            <a:r>
              <a:rPr lang="en-US" sz="2800" b="1" strike="noStrike" spc="-1" dirty="0">
                <a:solidFill>
                  <a:srgbClr val="00A9F3"/>
                </a:solidFill>
                <a:latin typeface="Arial"/>
                <a:ea typeface="ＭＳ Ｐゴシック"/>
              </a:rPr>
              <a:t>, by design</a:t>
            </a:r>
            <a:endParaRPr lang="en-US" sz="2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0DA8B3BF-6A77-490C-AD0F-DAB3CB8A4A49}"/>
              </a:ext>
            </a:extLst>
          </p:cNvPr>
          <p:cNvSpPr/>
          <p:nvPr/>
        </p:nvSpPr>
        <p:spPr>
          <a:xfrm>
            <a:off x="1808921" y="1162878"/>
            <a:ext cx="8348869" cy="506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AEBA1DD5-804D-408A-BF52-346280740640}"/>
              </a:ext>
            </a:extLst>
          </p:cNvPr>
          <p:cNvSpPr/>
          <p:nvPr/>
        </p:nvSpPr>
        <p:spPr>
          <a:xfrm>
            <a:off x="1808921" y="2734913"/>
            <a:ext cx="8348869" cy="506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EA0B70DB-1DC0-488A-BD77-B5FCED152A47}"/>
              </a:ext>
            </a:extLst>
          </p:cNvPr>
          <p:cNvSpPr/>
          <p:nvPr/>
        </p:nvSpPr>
        <p:spPr>
          <a:xfrm>
            <a:off x="1833768" y="1797330"/>
            <a:ext cx="8348870" cy="82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E0F47F44-C6A8-414F-A38D-5DC581F69BE8}"/>
              </a:ext>
            </a:extLst>
          </p:cNvPr>
          <p:cNvSpPr/>
          <p:nvPr/>
        </p:nvSpPr>
        <p:spPr>
          <a:xfrm>
            <a:off x="1808921" y="4306948"/>
            <a:ext cx="8348869" cy="10850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5B802145-0057-429D-B237-E2C5C1F2C146}"/>
              </a:ext>
            </a:extLst>
          </p:cNvPr>
          <p:cNvSpPr/>
          <p:nvPr/>
        </p:nvSpPr>
        <p:spPr>
          <a:xfrm>
            <a:off x="1808921" y="3361904"/>
            <a:ext cx="8348869" cy="82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3815E99F-180E-482F-884A-4F213A39501D}"/>
              </a:ext>
            </a:extLst>
          </p:cNvPr>
          <p:cNvSpPr/>
          <p:nvPr/>
        </p:nvSpPr>
        <p:spPr>
          <a:xfrm>
            <a:off x="4497451" y="5468122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Vernietigen</a:t>
            </a:r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2327A80F-C4BF-45B9-9FC1-7FADF1A4C161}"/>
              </a:ext>
            </a:extLst>
          </p:cNvPr>
          <p:cNvSpPr/>
          <p:nvPr/>
        </p:nvSpPr>
        <p:spPr>
          <a:xfrm>
            <a:off x="10383079" y="3440625"/>
            <a:ext cx="1470991" cy="62616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Publiceren</a:t>
            </a:r>
          </a:p>
        </p:txBody>
      </p:sp>
      <p:sp>
        <p:nvSpPr>
          <p:cNvPr id="26" name="Cilinder 25">
            <a:extLst>
              <a:ext uri="{FF2B5EF4-FFF2-40B4-BE49-F238E27FC236}">
                <a16:creationId xmlns:a16="http://schemas.microsoft.com/office/drawing/2014/main" id="{4E916769-57BC-4536-AD84-514CC7DF5B46}"/>
              </a:ext>
            </a:extLst>
          </p:cNvPr>
          <p:cNvSpPr/>
          <p:nvPr/>
        </p:nvSpPr>
        <p:spPr>
          <a:xfrm>
            <a:off x="5426762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DMS</a:t>
            </a:r>
          </a:p>
          <a:p>
            <a:pPr algn="ctr"/>
            <a:endParaRPr lang="nl-NL" sz="900" dirty="0"/>
          </a:p>
        </p:txBody>
      </p:sp>
      <p:sp>
        <p:nvSpPr>
          <p:cNvPr id="27" name="Cilinder 26">
            <a:extLst>
              <a:ext uri="{FF2B5EF4-FFF2-40B4-BE49-F238E27FC236}">
                <a16:creationId xmlns:a16="http://schemas.microsoft.com/office/drawing/2014/main" id="{B6D49206-06C0-41FE-83CD-EB8F936EDDC1}"/>
              </a:ext>
            </a:extLst>
          </p:cNvPr>
          <p:cNvSpPr/>
          <p:nvPr/>
        </p:nvSpPr>
        <p:spPr>
          <a:xfrm>
            <a:off x="7046840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I-schijf</a:t>
            </a:r>
          </a:p>
          <a:p>
            <a:pPr algn="ctr"/>
            <a:endParaRPr lang="nl-NL" sz="900" dirty="0"/>
          </a:p>
        </p:txBody>
      </p:sp>
      <p:sp>
        <p:nvSpPr>
          <p:cNvPr id="28" name="Cilinder 27">
            <a:extLst>
              <a:ext uri="{FF2B5EF4-FFF2-40B4-BE49-F238E27FC236}">
                <a16:creationId xmlns:a16="http://schemas.microsoft.com/office/drawing/2014/main" id="{702D56E8-984B-4676-88A3-177E04958A21}"/>
              </a:ext>
            </a:extLst>
          </p:cNvPr>
          <p:cNvSpPr/>
          <p:nvPr/>
        </p:nvSpPr>
        <p:spPr>
          <a:xfrm>
            <a:off x="8666918" y="4437397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Intern </a:t>
            </a:r>
          </a:p>
          <a:p>
            <a:pPr algn="ctr"/>
            <a:r>
              <a:rPr lang="nl-NL" sz="900" dirty="0"/>
              <a:t>E-Depot</a:t>
            </a:r>
          </a:p>
          <a:p>
            <a:pPr algn="ctr"/>
            <a:endParaRPr lang="nl-NL" sz="900" dirty="0"/>
          </a:p>
        </p:txBody>
      </p:sp>
      <p:sp>
        <p:nvSpPr>
          <p:cNvPr id="29" name="Cilinder 28">
            <a:extLst>
              <a:ext uri="{FF2B5EF4-FFF2-40B4-BE49-F238E27FC236}">
                <a16:creationId xmlns:a16="http://schemas.microsoft.com/office/drawing/2014/main" id="{D2F5620C-D4A9-4CBA-82EE-7B14AF7470CC}"/>
              </a:ext>
            </a:extLst>
          </p:cNvPr>
          <p:cNvSpPr/>
          <p:nvPr/>
        </p:nvSpPr>
        <p:spPr>
          <a:xfrm>
            <a:off x="10485781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Extern</a:t>
            </a:r>
          </a:p>
          <a:p>
            <a:pPr algn="ctr"/>
            <a:r>
              <a:rPr lang="nl-NL" sz="900" dirty="0"/>
              <a:t>E-Depot</a:t>
            </a:r>
          </a:p>
          <a:p>
            <a:pPr algn="ctr"/>
            <a:endParaRPr lang="nl-NL" sz="9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403503D-98B4-4691-AB43-DEB1762F3065}"/>
              </a:ext>
            </a:extLst>
          </p:cNvPr>
          <p:cNvSpPr txBox="1"/>
          <p:nvPr/>
        </p:nvSpPr>
        <p:spPr>
          <a:xfrm>
            <a:off x="139144" y="2017676"/>
            <a:ext cx="166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Businessrules</a:t>
            </a:r>
            <a:endParaRPr lang="nl-NL" dirty="0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724BF403-8068-4C44-9B26-592FCA8B9545}"/>
              </a:ext>
            </a:extLst>
          </p:cNvPr>
          <p:cNvSpPr txBox="1"/>
          <p:nvPr/>
        </p:nvSpPr>
        <p:spPr>
          <a:xfrm>
            <a:off x="163991" y="3589712"/>
            <a:ext cx="166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Services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4CC63A42-10C6-4620-83A2-D8C4F95E2D7F}"/>
              </a:ext>
            </a:extLst>
          </p:cNvPr>
          <p:cNvSpPr txBox="1"/>
          <p:nvPr/>
        </p:nvSpPr>
        <p:spPr>
          <a:xfrm>
            <a:off x="188839" y="4664795"/>
            <a:ext cx="166977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Datalaag</a:t>
            </a:r>
            <a:endParaRPr lang="nl-NL" dirty="0"/>
          </a:p>
          <a:p>
            <a:r>
              <a:rPr lang="nl-NL" sz="900" dirty="0"/>
              <a:t>informatieobjecten</a:t>
            </a:r>
          </a:p>
        </p:txBody>
      </p:sp>
      <p:sp>
        <p:nvSpPr>
          <p:cNvPr id="37" name="Pijl: gekromd omhoog 36">
            <a:extLst>
              <a:ext uri="{FF2B5EF4-FFF2-40B4-BE49-F238E27FC236}">
                <a16:creationId xmlns:a16="http://schemas.microsoft.com/office/drawing/2014/main" id="{0D0BD311-DE8D-4B19-901E-715CB54BDAD2}"/>
              </a:ext>
            </a:extLst>
          </p:cNvPr>
          <p:cNvSpPr/>
          <p:nvPr/>
        </p:nvSpPr>
        <p:spPr>
          <a:xfrm>
            <a:off x="5973412" y="5391974"/>
            <a:ext cx="3081135" cy="7106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2" name="Tekstvak 41">
            <a:extLst>
              <a:ext uri="{FF2B5EF4-FFF2-40B4-BE49-F238E27FC236}">
                <a16:creationId xmlns:a16="http://schemas.microsoft.com/office/drawing/2014/main" id="{03499733-7B10-4CB0-8CCB-DDF8C99D4422}"/>
              </a:ext>
            </a:extLst>
          </p:cNvPr>
          <p:cNvSpPr txBox="1"/>
          <p:nvPr/>
        </p:nvSpPr>
        <p:spPr>
          <a:xfrm>
            <a:off x="6796377" y="5648152"/>
            <a:ext cx="17542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fysiek overbrengen intern</a:t>
            </a:r>
          </a:p>
        </p:txBody>
      </p:sp>
      <p:sp>
        <p:nvSpPr>
          <p:cNvPr id="43" name="CustomShape 1">
            <a:extLst>
              <a:ext uri="{FF2B5EF4-FFF2-40B4-BE49-F238E27FC236}">
                <a16:creationId xmlns:a16="http://schemas.microsoft.com/office/drawing/2014/main" id="{457DEED4-5FD1-448F-9772-5132C4809093}"/>
              </a:ext>
            </a:extLst>
          </p:cNvPr>
          <p:cNvSpPr/>
          <p:nvPr/>
        </p:nvSpPr>
        <p:spPr>
          <a:xfrm>
            <a:off x="2560319" y="402840"/>
            <a:ext cx="8611263" cy="78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9880" tIns="60120" rIns="119880" bIns="60120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Bestaande</a:t>
            </a:r>
            <a:r>
              <a:rPr lang="en-US" sz="2800" b="1" strike="noStrike" spc="-1" dirty="0">
                <a:solidFill>
                  <a:srgbClr val="00A9F3"/>
                </a:solidFill>
                <a:latin typeface="Arial"/>
                <a:ea typeface="ＭＳ Ｐゴシック"/>
              </a:rPr>
              <a:t> </a:t>
            </a: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architectuur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44" name="Pijl: gekromd omhoog 43">
            <a:extLst>
              <a:ext uri="{FF2B5EF4-FFF2-40B4-BE49-F238E27FC236}">
                <a16:creationId xmlns:a16="http://schemas.microsoft.com/office/drawing/2014/main" id="{A6AC81CD-0A38-4E39-873E-B67E4BA65188}"/>
              </a:ext>
            </a:extLst>
          </p:cNvPr>
          <p:cNvSpPr/>
          <p:nvPr/>
        </p:nvSpPr>
        <p:spPr>
          <a:xfrm>
            <a:off x="5983352" y="5972167"/>
            <a:ext cx="5267744" cy="71065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5" name="Tekstvak 44">
            <a:extLst>
              <a:ext uri="{FF2B5EF4-FFF2-40B4-BE49-F238E27FC236}">
                <a16:creationId xmlns:a16="http://schemas.microsoft.com/office/drawing/2014/main" id="{F7629272-312A-41EF-BAEF-C9AF0FCC8632}"/>
              </a:ext>
            </a:extLst>
          </p:cNvPr>
          <p:cNvSpPr txBox="1"/>
          <p:nvPr/>
        </p:nvSpPr>
        <p:spPr>
          <a:xfrm>
            <a:off x="7995199" y="6252133"/>
            <a:ext cx="16159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/>
              <a:t>fysiek overbrengen extern</a:t>
            </a:r>
          </a:p>
        </p:txBody>
      </p:sp>
      <p:sp>
        <p:nvSpPr>
          <p:cNvPr id="46" name="Ovaal 45">
            <a:extLst>
              <a:ext uri="{FF2B5EF4-FFF2-40B4-BE49-F238E27FC236}">
                <a16:creationId xmlns:a16="http://schemas.microsoft.com/office/drawing/2014/main" id="{AC8B14B0-82A3-483C-8041-AF1B0F76DCA5}"/>
              </a:ext>
            </a:extLst>
          </p:cNvPr>
          <p:cNvSpPr/>
          <p:nvPr/>
        </p:nvSpPr>
        <p:spPr>
          <a:xfrm>
            <a:off x="1965463" y="1215187"/>
            <a:ext cx="1470991" cy="32222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Silo </a:t>
            </a:r>
            <a:r>
              <a:rPr lang="nl-NL" sz="900" dirty="0" err="1"/>
              <a:t>applicaite</a:t>
            </a:r>
            <a:endParaRPr lang="nl-NL" sz="900" dirty="0"/>
          </a:p>
          <a:p>
            <a:pPr algn="ctr"/>
            <a:endParaRPr lang="nl-NL" sz="900" dirty="0"/>
          </a:p>
        </p:txBody>
      </p:sp>
      <p:sp>
        <p:nvSpPr>
          <p:cNvPr id="47" name="Cilinder 46">
            <a:extLst>
              <a:ext uri="{FF2B5EF4-FFF2-40B4-BE49-F238E27FC236}">
                <a16:creationId xmlns:a16="http://schemas.microsoft.com/office/drawing/2014/main" id="{97673CD3-14B1-4B7F-B1BD-0577BE509D4C}"/>
              </a:ext>
            </a:extLst>
          </p:cNvPr>
          <p:cNvSpPr/>
          <p:nvPr/>
        </p:nvSpPr>
        <p:spPr>
          <a:xfrm>
            <a:off x="2136912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900" dirty="0"/>
              <a:t>Registratie 1</a:t>
            </a:r>
          </a:p>
          <a:p>
            <a:pPr algn="ctr"/>
            <a:r>
              <a:rPr lang="nl-NL" sz="900" dirty="0"/>
              <a:t>(</a:t>
            </a:r>
            <a:r>
              <a:rPr lang="nl-NL" sz="900" dirty="0" err="1"/>
              <a:t>geg</a:t>
            </a:r>
            <a:r>
              <a:rPr lang="nl-NL" sz="900" dirty="0"/>
              <a:t> )</a:t>
            </a:r>
          </a:p>
        </p:txBody>
      </p:sp>
      <p:sp>
        <p:nvSpPr>
          <p:cNvPr id="49" name="Ovaal 48">
            <a:extLst>
              <a:ext uri="{FF2B5EF4-FFF2-40B4-BE49-F238E27FC236}">
                <a16:creationId xmlns:a16="http://schemas.microsoft.com/office/drawing/2014/main" id="{8CABDD52-C3D6-4D4B-943C-A5D5F9BDB898}"/>
              </a:ext>
            </a:extLst>
          </p:cNvPr>
          <p:cNvSpPr/>
          <p:nvPr/>
        </p:nvSpPr>
        <p:spPr>
          <a:xfrm>
            <a:off x="3640455" y="1195239"/>
            <a:ext cx="1470991" cy="322220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Silo </a:t>
            </a:r>
            <a:r>
              <a:rPr lang="nl-NL" sz="900" dirty="0" err="1"/>
              <a:t>applicaite</a:t>
            </a:r>
            <a:endParaRPr lang="nl-NL" sz="900" dirty="0"/>
          </a:p>
          <a:p>
            <a:pPr algn="ctr"/>
            <a:endParaRPr lang="nl-NL" sz="900" dirty="0"/>
          </a:p>
        </p:txBody>
      </p:sp>
      <p:sp>
        <p:nvSpPr>
          <p:cNvPr id="50" name="Ovaal 49">
            <a:extLst>
              <a:ext uri="{FF2B5EF4-FFF2-40B4-BE49-F238E27FC236}">
                <a16:creationId xmlns:a16="http://schemas.microsoft.com/office/drawing/2014/main" id="{5915B357-D940-4C64-AE03-23D431D63820}"/>
              </a:ext>
            </a:extLst>
          </p:cNvPr>
          <p:cNvSpPr/>
          <p:nvPr/>
        </p:nvSpPr>
        <p:spPr>
          <a:xfrm>
            <a:off x="5325386" y="1205048"/>
            <a:ext cx="1470991" cy="31950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Silo </a:t>
            </a:r>
            <a:r>
              <a:rPr lang="nl-NL" sz="900" dirty="0" err="1"/>
              <a:t>applicaite</a:t>
            </a:r>
            <a:endParaRPr lang="nl-NL" sz="900" dirty="0"/>
          </a:p>
          <a:p>
            <a:pPr algn="ctr"/>
            <a:endParaRPr lang="nl-NL" sz="900" dirty="0"/>
          </a:p>
        </p:txBody>
      </p:sp>
      <p:sp>
        <p:nvSpPr>
          <p:cNvPr id="52" name="Cilinder 51">
            <a:extLst>
              <a:ext uri="{FF2B5EF4-FFF2-40B4-BE49-F238E27FC236}">
                <a16:creationId xmlns:a16="http://schemas.microsoft.com/office/drawing/2014/main" id="{40B26A68-73FD-4E89-BB23-3C54616B110C}"/>
              </a:ext>
            </a:extLst>
          </p:cNvPr>
          <p:cNvSpPr/>
          <p:nvPr/>
        </p:nvSpPr>
        <p:spPr>
          <a:xfrm>
            <a:off x="3756990" y="4446926"/>
            <a:ext cx="1113181" cy="805070"/>
          </a:xfrm>
          <a:prstGeom prst="ca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900" dirty="0"/>
          </a:p>
          <a:p>
            <a:pPr algn="ctr"/>
            <a:r>
              <a:rPr lang="nl-NL" sz="900" dirty="0"/>
              <a:t>Registratie 2</a:t>
            </a:r>
          </a:p>
          <a:p>
            <a:pPr algn="ctr"/>
            <a:r>
              <a:rPr lang="nl-NL" sz="900" dirty="0"/>
              <a:t>(</a:t>
            </a:r>
            <a:r>
              <a:rPr lang="nl-NL" sz="900" dirty="0" err="1"/>
              <a:t>doc</a:t>
            </a:r>
            <a:r>
              <a:rPr lang="nl-NL" sz="900" dirty="0"/>
              <a:t>)</a:t>
            </a:r>
          </a:p>
          <a:p>
            <a:pPr algn="ctr"/>
            <a:endParaRPr lang="nl-NL" sz="900" dirty="0"/>
          </a:p>
        </p:txBody>
      </p:sp>
      <p:sp>
        <p:nvSpPr>
          <p:cNvPr id="53" name="Ovaal 52">
            <a:extLst>
              <a:ext uri="{FF2B5EF4-FFF2-40B4-BE49-F238E27FC236}">
                <a16:creationId xmlns:a16="http://schemas.microsoft.com/office/drawing/2014/main" id="{4F1FF660-1B04-4576-AB5D-997CE8C88791}"/>
              </a:ext>
            </a:extLst>
          </p:cNvPr>
          <p:cNvSpPr/>
          <p:nvPr/>
        </p:nvSpPr>
        <p:spPr>
          <a:xfrm>
            <a:off x="6942980" y="1175361"/>
            <a:ext cx="1470991" cy="324208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900" dirty="0"/>
              <a:t>Silo </a:t>
            </a:r>
            <a:r>
              <a:rPr lang="nl-NL" sz="900" dirty="0" err="1"/>
              <a:t>applicaite</a:t>
            </a:r>
            <a:endParaRPr lang="nl-NL" sz="900" dirty="0"/>
          </a:p>
          <a:p>
            <a:pPr algn="ctr"/>
            <a:endParaRPr lang="nl-NL" sz="9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3D44CCB7-3651-4CFA-B575-FB8F09B208BF}"/>
              </a:ext>
            </a:extLst>
          </p:cNvPr>
          <p:cNvSpPr txBox="1"/>
          <p:nvPr/>
        </p:nvSpPr>
        <p:spPr>
          <a:xfrm>
            <a:off x="139144" y="1264083"/>
            <a:ext cx="1669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Interactielaag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35541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2560319" y="402840"/>
            <a:ext cx="8611263" cy="785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19880" tIns="60120" rIns="119880" bIns="60120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Informatieobject</a:t>
            </a:r>
            <a:r>
              <a:rPr lang="en-US" sz="2800" b="1" strike="noStrike" spc="-1" dirty="0">
                <a:solidFill>
                  <a:srgbClr val="00A9F3"/>
                </a:solidFill>
                <a:latin typeface="Arial"/>
                <a:ea typeface="ＭＳ Ｐゴシック"/>
              </a:rPr>
              <a:t> = </a:t>
            </a:r>
            <a:r>
              <a:rPr lang="en-US" sz="2800" b="1" strike="noStrike" spc="-1" dirty="0" err="1">
                <a:solidFill>
                  <a:srgbClr val="00A9F3"/>
                </a:solidFill>
                <a:latin typeface="Arial"/>
                <a:ea typeface="ＭＳ Ｐゴシック"/>
              </a:rPr>
              <a:t>gegevensobject</a:t>
            </a:r>
            <a:r>
              <a:rPr lang="en-US" sz="2800" b="1" strike="noStrike" spc="-1" dirty="0">
                <a:solidFill>
                  <a:srgbClr val="00A9F3"/>
                </a:solidFill>
                <a:latin typeface="Arial"/>
                <a:ea typeface="ＭＳ Ｐゴシック"/>
              </a:rPr>
              <a:t> / document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2" name="Stroomdiagram: Interne opslag 1">
            <a:extLst>
              <a:ext uri="{FF2B5EF4-FFF2-40B4-BE49-F238E27FC236}">
                <a16:creationId xmlns:a16="http://schemas.microsoft.com/office/drawing/2014/main" id="{93EDC313-4472-4BD0-8B34-24EE2A08D768}"/>
              </a:ext>
            </a:extLst>
          </p:cNvPr>
          <p:cNvSpPr/>
          <p:nvPr/>
        </p:nvSpPr>
        <p:spPr>
          <a:xfrm>
            <a:off x="2256183" y="1404620"/>
            <a:ext cx="3568148" cy="4608554"/>
          </a:xfrm>
          <a:prstGeom prst="flowChartInternal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Data 1: identificatie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Data 2: compliance data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Data 3: vind data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Data 4: inhoud</a:t>
            </a:r>
          </a:p>
          <a:p>
            <a:endParaRPr lang="nl-NL" dirty="0"/>
          </a:p>
        </p:txBody>
      </p:sp>
      <p:sp>
        <p:nvSpPr>
          <p:cNvPr id="3" name="Accolades 2">
            <a:extLst>
              <a:ext uri="{FF2B5EF4-FFF2-40B4-BE49-F238E27FC236}">
                <a16:creationId xmlns:a16="http://schemas.microsoft.com/office/drawing/2014/main" id="{3E89D103-E4B3-4CBC-ADA3-16758DD02450}"/>
              </a:ext>
            </a:extLst>
          </p:cNvPr>
          <p:cNvSpPr/>
          <p:nvPr/>
        </p:nvSpPr>
        <p:spPr>
          <a:xfrm>
            <a:off x="6096000" y="1902269"/>
            <a:ext cx="3843130" cy="880691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nl-NL" sz="1200" dirty="0"/>
              <a:t>Unieke </a:t>
            </a:r>
            <a:r>
              <a:rPr lang="nl-NL" sz="1200" dirty="0" err="1"/>
              <a:t>identifier</a:t>
            </a:r>
            <a:endParaRPr lang="nl-NL" sz="1200" dirty="0"/>
          </a:p>
          <a:p>
            <a:pPr algn="ctr"/>
            <a:r>
              <a:rPr lang="nl-NL" sz="1200" dirty="0"/>
              <a:t>Type object</a:t>
            </a:r>
          </a:p>
          <a:p>
            <a:pPr algn="ctr"/>
            <a:r>
              <a:rPr lang="nl-NL" sz="1200" dirty="0"/>
              <a:t>Geboortedatum</a:t>
            </a:r>
          </a:p>
          <a:p>
            <a:pPr algn="ctr"/>
            <a:r>
              <a:rPr lang="nl-NL" sz="1200" dirty="0"/>
              <a:t>‘Bevriesdatum</a:t>
            </a:r>
          </a:p>
        </p:txBody>
      </p:sp>
      <p:sp>
        <p:nvSpPr>
          <p:cNvPr id="6" name="Accolades 5">
            <a:extLst>
              <a:ext uri="{FF2B5EF4-FFF2-40B4-BE49-F238E27FC236}">
                <a16:creationId xmlns:a16="http://schemas.microsoft.com/office/drawing/2014/main" id="{80A994AA-CD10-439A-ABA2-D217C7EF91DC}"/>
              </a:ext>
            </a:extLst>
          </p:cNvPr>
          <p:cNvSpPr/>
          <p:nvPr/>
        </p:nvSpPr>
        <p:spPr>
          <a:xfrm>
            <a:off x="6096000" y="2925488"/>
            <a:ext cx="3843130" cy="880691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nl-NL" sz="1200" dirty="0" err="1"/>
              <a:t>Creator</a:t>
            </a:r>
            <a:endParaRPr lang="nl-NL" sz="1200" dirty="0"/>
          </a:p>
          <a:p>
            <a:pPr algn="ctr"/>
            <a:r>
              <a:rPr lang="nl-NL" sz="1200" dirty="0"/>
              <a:t>Bewaartermijn</a:t>
            </a:r>
          </a:p>
          <a:p>
            <a:pPr algn="ctr"/>
            <a:r>
              <a:rPr lang="nl-NL" sz="1200" dirty="0" err="1"/>
              <a:t>Vertrouwlijkeheid</a:t>
            </a:r>
            <a:endParaRPr lang="nl-NL" sz="1200" dirty="0"/>
          </a:p>
          <a:p>
            <a:pPr algn="ctr"/>
            <a:r>
              <a:rPr lang="nl-NL" sz="1200" dirty="0"/>
              <a:t>Doel</a:t>
            </a:r>
          </a:p>
        </p:txBody>
      </p:sp>
      <p:sp>
        <p:nvSpPr>
          <p:cNvPr id="7" name="Accolades 6">
            <a:extLst>
              <a:ext uri="{FF2B5EF4-FFF2-40B4-BE49-F238E27FC236}">
                <a16:creationId xmlns:a16="http://schemas.microsoft.com/office/drawing/2014/main" id="{EFA69D18-2B67-4D72-9D89-E43406F0C72D}"/>
              </a:ext>
            </a:extLst>
          </p:cNvPr>
          <p:cNvSpPr/>
          <p:nvPr/>
        </p:nvSpPr>
        <p:spPr>
          <a:xfrm>
            <a:off x="6096000" y="3925294"/>
            <a:ext cx="3843130" cy="880691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nl-NL" sz="1200" dirty="0"/>
              <a:t>Geautomatiseerd</a:t>
            </a:r>
          </a:p>
        </p:txBody>
      </p:sp>
      <p:sp>
        <p:nvSpPr>
          <p:cNvPr id="8" name="Accolades 7">
            <a:extLst>
              <a:ext uri="{FF2B5EF4-FFF2-40B4-BE49-F238E27FC236}">
                <a16:creationId xmlns:a16="http://schemas.microsoft.com/office/drawing/2014/main" id="{34A758F5-A4B3-42E4-A8E9-07575F85A221}"/>
              </a:ext>
            </a:extLst>
          </p:cNvPr>
          <p:cNvSpPr/>
          <p:nvPr/>
        </p:nvSpPr>
        <p:spPr>
          <a:xfrm>
            <a:off x="6092687" y="4944978"/>
            <a:ext cx="3843130" cy="880691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nl-NL" sz="1200" dirty="0"/>
              <a:t>Gegevensobject /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2C64"/>
      </a:dk2>
      <a:lt2>
        <a:srgbClr val="00A9F3"/>
      </a:lt2>
      <a:accent1>
        <a:srgbClr val="8EBAE5"/>
      </a:accent1>
      <a:accent2>
        <a:srgbClr val="3DB7E4"/>
      </a:accent2>
      <a:accent3>
        <a:srgbClr val="002F5F"/>
      </a:accent3>
      <a:accent4>
        <a:srgbClr val="F0AB00"/>
      </a:accent4>
      <a:accent5>
        <a:srgbClr val="00853C"/>
      </a:accent5>
      <a:accent6>
        <a:srgbClr val="C20015"/>
      </a:accent6>
      <a:hlink>
        <a:srgbClr val="999999"/>
      </a:hlink>
      <a:folHlink>
        <a:srgbClr val="CCCCC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VNG_Realisatie</Template>
  <TotalTime>5096</TotalTime>
  <Words>147</Words>
  <Application>Microsoft Office PowerPoint</Application>
  <PresentationFormat>Breedbeeld</PresentationFormat>
  <Paragraphs>82</Paragraphs>
  <Slides>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13" baseType="lpstr">
      <vt:lpstr>ＭＳ Ｐゴシック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PowerPoint-presentatie</vt:lpstr>
      <vt:lpstr>PowerPoint-presentatie</vt:lpstr>
      <vt:lpstr>PowerPoint-presentatie</vt:lpstr>
      <vt:lpstr>PowerPoint-presentatie</vt:lpstr>
    </vt:vector>
  </TitlesOfParts>
  <Company>Vereninging Nederlandse Gemeenten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Andre Plat</dc:creator>
  <dc:description/>
  <cp:lastModifiedBy>Jan Koers</cp:lastModifiedBy>
  <cp:revision>207</cp:revision>
  <cp:lastPrinted>2016-11-29T12:08:35Z</cp:lastPrinted>
  <dcterms:created xsi:type="dcterms:W3CDTF">2018-03-21T13:01:52Z</dcterms:created>
  <dcterms:modified xsi:type="dcterms:W3CDTF">2019-02-13T14:01:52Z</dcterms:modified>
  <dc:language>es-PE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Vereninging Nederlandse Gemeenten</vt:lpwstr>
  </property>
  <property fmtid="{D5CDD505-2E9C-101B-9397-08002B2CF9AE}" pid="4" name="ContentTypeId">
    <vt:lpwstr>0x010100C72024E22235D146BD3F5C9F1A14257E130071365ED57517244194DDF0FDEAF904EB</vt:lpwstr>
  </property>
  <property fmtid="{D5CDD505-2E9C-101B-9397-08002B2CF9AE}" pid="5" name="HiddenSlides">
    <vt:i4>8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24</vt:i4>
  </property>
  <property fmtid="{D5CDD505-2E9C-101B-9397-08002B2CF9AE}" pid="10" name="PresentationFormat">
    <vt:lpwstr>Breedbeeld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27</vt:i4>
  </property>
  <property fmtid="{D5CDD505-2E9C-101B-9397-08002B2CF9AE}" pid="14" name="TaxKeyword">
    <vt:lpwstr/>
  </property>
  <property fmtid="{D5CDD505-2E9C-101B-9397-08002B2CF9AE}" pid="15" name="_dlc_DocIdItemGuid">
    <vt:lpwstr>28c47e51-bc00-455f-85e8-55aa9aa0cf43</vt:lpwstr>
  </property>
</Properties>
</file>